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9" r:id="rId5"/>
    <p:sldId id="285" r:id="rId6"/>
    <p:sldId id="261" r:id="rId7"/>
    <p:sldId id="280" r:id="rId8"/>
    <p:sldId id="284" r:id="rId9"/>
    <p:sldId id="348" r:id="rId10"/>
    <p:sldId id="283" r:id="rId11"/>
    <p:sldId id="291" r:id="rId12"/>
    <p:sldId id="356" r:id="rId13"/>
    <p:sldId id="362" r:id="rId14"/>
    <p:sldId id="363" r:id="rId15"/>
    <p:sldId id="368" r:id="rId16"/>
    <p:sldId id="369" r:id="rId17"/>
    <p:sldId id="335" r:id="rId18"/>
    <p:sldId id="336" r:id="rId19"/>
    <p:sldId id="301" r:id="rId20"/>
    <p:sldId id="343" r:id="rId21"/>
    <p:sldId id="344" r:id="rId22"/>
    <p:sldId id="345" r:id="rId23"/>
    <p:sldId id="265" r:id="rId24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o Rönni" initials="JR" lastIdx="1" clrIdx="0">
    <p:extLst>
      <p:ext uri="{19B8F6BF-5375-455C-9EA6-DF929625EA0E}">
        <p15:presenceInfo xmlns:p15="http://schemas.microsoft.com/office/powerpoint/2012/main" userId="Juho Rö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E8D7EB-C177-4B1B-9117-DA3BEF649019}" v="11" dt="2022-01-27T08:05:13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7027" autoAdjust="0"/>
  </p:normalViewPr>
  <p:slideViewPr>
    <p:cSldViewPr snapToGrid="0">
      <p:cViewPr varScale="1">
        <p:scale>
          <a:sx n="75" d="100"/>
          <a:sy n="75" d="100"/>
        </p:scale>
        <p:origin x="10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3E0D5-8D6D-4A4C-AC9A-BD0F74A5D144}" type="datetimeFigureOut">
              <a:t>28.11.2022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7AF-7949-9E41-BB3F-D11751355EA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57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42602467-3A8B-423D-8470-5562645A26CA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9310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760881"/>
            <a:ext cx="9864724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9864724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441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D7624739-F09F-A842-BABA-A6C0F3974B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52F6A9C2-5B5B-D047-BE59-21319B4044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1" y="1448805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30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4ADB0C00-F06B-6344-BF07-1D248EA0CF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1310" y="3687256"/>
            <a:ext cx="2706783" cy="1193411"/>
          </a:xfrm>
        </p:spPr>
        <p:txBody>
          <a:bodyPr/>
          <a:lstStyle>
            <a:lvl1pPr marL="6350" indent="0" algn="l">
              <a:lnSpc>
                <a:spcPts val="1920"/>
              </a:lnSpc>
              <a:buNone/>
              <a:tabLst/>
              <a:defRPr sz="1600" b="0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3192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B42AA0E-1E03-854E-874B-5ABD52143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8926BB1-94E0-48C1-A60F-ECA0DE71F264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02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EB68ECE-8386-A746-A8C3-E6566F2E48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338D97-A230-9848-9792-5052D955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61548" y="1363306"/>
            <a:ext cx="918410" cy="2769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94BB8CF-D3D8-4DD4-A1D7-1CCD4D4933D3}" type="datetime1">
              <a:rPr lang="fi-FI" smtClean="0"/>
              <a:t>28.11.2022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628F5231-7896-BA4C-AACE-FA070AE01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38" y="1251868"/>
            <a:ext cx="3628800" cy="3628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EC8DC2-ABFA-7A40-AAE7-82E644A7B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3806276"/>
            <a:ext cx="3989778" cy="1074392"/>
          </a:xfrm>
        </p:spPr>
        <p:txBody>
          <a:bodyPr/>
          <a:lstStyle>
            <a:lvl1pPr marL="6350" indent="0" algn="l">
              <a:lnSpc>
                <a:spcPts val="2500"/>
              </a:lnSpc>
              <a:buNone/>
              <a:tabLst/>
              <a:defRPr sz="2300" b="1">
                <a:solidFill>
                  <a:schemeClr val="bg1"/>
                </a:solidFill>
              </a:defRPr>
            </a:lvl1pPr>
            <a:lvl2pPr marL="6350" indent="0" algn="l">
              <a:buNone/>
              <a:tabLst/>
              <a:defRPr sz="2300" b="1">
                <a:solidFill>
                  <a:schemeClr val="bg1"/>
                </a:solidFill>
              </a:defRPr>
            </a:lvl2pPr>
            <a:lvl3pPr marL="6350" indent="0" algn="l">
              <a:buNone/>
              <a:tabLst/>
              <a:defRPr sz="2300" b="1">
                <a:solidFill>
                  <a:schemeClr val="bg1"/>
                </a:solidFill>
              </a:defRPr>
            </a:lvl3pPr>
            <a:lvl4pPr marL="6350" indent="0" algn="l">
              <a:buNone/>
              <a:tabLst/>
              <a:defRPr sz="2300" b="1">
                <a:solidFill>
                  <a:schemeClr val="bg1"/>
                </a:solidFill>
              </a:defRPr>
            </a:lvl4pPr>
            <a:lvl5pPr marL="6350" indent="0" algn="l">
              <a:buNone/>
              <a:tabLst/>
              <a:defRPr sz="2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192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vä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666FC57-3AE7-AF48-B138-494DAEC02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75" y="368300"/>
            <a:ext cx="11449050" cy="5400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D71CD11-B4F8-1343-8DD3-62E2434E98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37206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3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rillinen 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2A6DB3E-A2C7-E448-A555-789060B41E76}"/>
              </a:ext>
            </a:extLst>
          </p:cNvPr>
          <p:cNvSpPr/>
          <p:nvPr userDrawn="1"/>
        </p:nvSpPr>
        <p:spPr>
          <a:xfrm>
            <a:off x="371475" y="368300"/>
            <a:ext cx="11449050" cy="5400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CA5807F-3507-AD40-96BE-FA3A73E0F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 wrap="square" anchor="ctr" anchorCtr="0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E7147E4-20F7-9C40-8E42-0925BDE68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28800" cy="3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7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11449050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2085105"/>
            <a:ext cx="4932361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73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2CC68708-4FD4-D545-A240-55817AE567EE}"/>
              </a:ext>
            </a:extLst>
          </p:cNvPr>
          <p:cNvSpPr/>
          <p:nvPr userDrawn="1"/>
        </p:nvSpPr>
        <p:spPr>
          <a:xfrm>
            <a:off x="371475" y="368300"/>
            <a:ext cx="5724523" cy="53989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16D370C-FC70-3741-83E0-465950D4C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368300"/>
            <a:ext cx="5724525" cy="540067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D2AE1-DACC-3347-AF5A-101425AA4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94" y="1251869"/>
            <a:ext cx="3633538" cy="363353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6ADBA6-C7E2-D64E-9D77-470509EC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557893" cy="664797"/>
          </a:xfrm>
        </p:spPr>
        <p:txBody>
          <a:bodyPr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5B0977-FBAE-0843-91A1-195E39554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40" y="2085105"/>
            <a:ext cx="4557892" cy="1676293"/>
          </a:xfrm>
        </p:spPr>
        <p:txBody>
          <a:bodyPr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81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14C72C2-1D59-9E4E-B720-F0E88E1A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090739"/>
            <a:ext cx="4932362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F4CFBF-5B88-B54A-B6A2-9E391092F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639" y="2013375"/>
            <a:ext cx="4932361" cy="1752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4181CA-EA4F-0142-A842-2601C15F40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31705" y="6104690"/>
            <a:ext cx="2711116" cy="3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70" r:id="rId4"/>
    <p:sldLayoutId id="2147483666" r:id="rId5"/>
    <p:sldLayoutId id="2147483668" r:id="rId6"/>
    <p:sldLayoutId id="2147483667" r:id="rId7"/>
    <p:sldLayoutId id="2147483650" r:id="rId8"/>
    <p:sldLayoutId id="2147483663" r:id="rId9"/>
    <p:sldLayoutId id="2147483662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46088" indent="-223838" algn="l" defTabSz="914400" rtl="0" eaLnBrk="1" latinLnBrk="0" hangingPunct="1">
        <a:lnSpc>
          <a:spcPts val="22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22300" indent="-176213" algn="l" defTabSz="914400" rtl="0" eaLnBrk="1" latinLnBrk="0" hangingPunct="1">
        <a:lnSpc>
          <a:spcPts val="2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57238" indent="-134938" algn="l" defTabSz="914400" rtl="0" eaLnBrk="1" latinLnBrk="0" hangingPunct="1">
        <a:lnSpc>
          <a:spcPts val="1800"/>
        </a:lnSpc>
        <a:spcBef>
          <a:spcPts val="500"/>
        </a:spcBef>
        <a:buClr>
          <a:schemeClr val="accent2"/>
        </a:buClr>
        <a:buFont typeface="Normaali järjestelmäfontti"/>
        <a:buChar char="‑"/>
        <a:tabLst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893763" indent="-136525" algn="l" defTabSz="914400" rtl="0" eaLnBrk="1" latinLnBrk="0" hangingPunct="1">
        <a:lnSpc>
          <a:spcPts val="16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69975" indent="-176213" algn="l" defTabSz="914400" rtl="0" eaLnBrk="1" latinLnBrk="0" hangingPunct="1">
        <a:lnSpc>
          <a:spcPts val="14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tabLst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orient="horz" pos="3634" userDrawn="1">
          <p15:clr>
            <a:srgbClr val="F26B43"/>
          </p15:clr>
        </p15:guide>
        <p15:guide id="8" pos="733" userDrawn="1">
          <p15:clr>
            <a:srgbClr val="F26B43"/>
          </p15:clr>
        </p15:guide>
        <p15:guide id="9" pos="69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ahvenlammentuuli.fi/" TargetMode="Externa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EB46DD5E-94AF-44FD-822E-C01B9D636B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08" y="3722456"/>
            <a:ext cx="5905881" cy="1074392"/>
          </a:xfrm>
        </p:spPr>
        <p:txBody>
          <a:bodyPr/>
          <a:lstStyle/>
          <a:p>
            <a:r>
              <a:rPr lang="fi-FI" sz="2800" dirty="0"/>
              <a:t>Ahvenlammen tuulivoimahanke</a:t>
            </a:r>
          </a:p>
          <a:p>
            <a:r>
              <a:rPr lang="fi-FI" sz="2800" dirty="0"/>
              <a:t>Perho</a:t>
            </a:r>
          </a:p>
          <a:p>
            <a:r>
              <a:rPr lang="fi-FI" sz="2800" dirty="0"/>
              <a:t>27.1.2022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B9BF46-9D24-4673-9A6A-F9575787E512}"/>
              </a:ext>
            </a:extLst>
          </p:cNvPr>
          <p:cNvSpPr txBox="1"/>
          <p:nvPr/>
        </p:nvSpPr>
        <p:spPr>
          <a:xfrm>
            <a:off x="332208" y="5785916"/>
            <a:ext cx="696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Century Gothic" panose="020B0502020202020204" pitchFamily="34" charset="0"/>
              </a:rPr>
              <a:t>TILAISUUS NAUHOITETAAN JA TALLENNE JULKAISTAAN HANKKEEN VERKKOSIVUILLA WWW.AHVENLAMMENTUULI.FI</a:t>
            </a:r>
          </a:p>
        </p:txBody>
      </p:sp>
    </p:spTree>
    <p:extLst>
      <p:ext uri="{BB962C8B-B14F-4D97-AF65-F5344CB8AC3E}">
        <p14:creationId xmlns:p14="http://schemas.microsoft.com/office/powerpoint/2010/main" val="166454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E346C8-6D1B-415E-A8A1-891A41D44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34"/>
          <a:stretch/>
        </p:blipFill>
        <p:spPr>
          <a:xfrm>
            <a:off x="1163637" y="1579291"/>
            <a:ext cx="10695259" cy="4937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9363CF-836D-4B27-B3EA-A565CA00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sijainti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4ADB371-4C5F-45EA-BCBD-A9E8701A6246}"/>
              </a:ext>
            </a:extLst>
          </p:cNvPr>
          <p:cNvSpPr/>
          <p:nvPr/>
        </p:nvSpPr>
        <p:spPr>
          <a:xfrm rot="19299993">
            <a:off x="6575748" y="3043611"/>
            <a:ext cx="516615" cy="91674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144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4542-3108-4170-A619-DD214DEF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Alustava hankealue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F25BF-A94C-43BB-92DF-EC1A95DC2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3903661" cy="1676293"/>
          </a:xfrm>
        </p:spPr>
        <p:txBody>
          <a:bodyPr/>
          <a:lstStyle/>
          <a:p>
            <a:r>
              <a:rPr lang="fi-FI" dirty="0"/>
              <a:t>Karttaan on merkitty alustava hankealue</a:t>
            </a:r>
          </a:p>
          <a:p>
            <a:r>
              <a:rPr lang="fi-FI" dirty="0"/>
              <a:t>Alue tarkkenee osana YVA- ja kaavaprosessia </a:t>
            </a:r>
          </a:p>
          <a:p>
            <a:r>
              <a:rPr lang="fi-FI" dirty="0"/>
              <a:t>Hankkeessa noudatetaan Perhon kunnanvaltuuston 12.1.2022 linjaamia reunaehtoja uusien tuulivoimahankkeiden toteuttamisesta Perhossa</a:t>
            </a:r>
          </a:p>
          <a:p>
            <a:pPr lvl="2"/>
            <a:r>
              <a:rPr lang="fi-FI" dirty="0"/>
              <a:t>Etäisyyskriteerit asutukseen, kansallispuistoihin, Natura-alueisiin ja pohjavesialueisiin </a:t>
            </a:r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B2B44-400D-479C-8262-EF3D9F85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7" y="1886220"/>
            <a:ext cx="6717618" cy="47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0343-8FDE-43A6-ABDC-FC8F9E1CC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alustava mittakaava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F37D-E7BC-4813-BCBB-7C7FBF6EC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6256336" cy="1676293"/>
          </a:xfrm>
        </p:spPr>
        <p:txBody>
          <a:bodyPr/>
          <a:lstStyle/>
          <a:p>
            <a:r>
              <a:rPr lang="fi-FI" dirty="0"/>
              <a:t>Alustavasti alueelle sijoitettaisiin yhdeksän voimalaa</a:t>
            </a:r>
          </a:p>
          <a:p>
            <a:pPr lvl="2"/>
            <a:r>
              <a:rPr lang="fi-FI" dirty="0"/>
              <a:t>Voimalasijoittelun rajoitteista ja maakuntakaavoituksesta riippuen, voimaloiden määrä voi olla suurempi tai pienempi</a:t>
            </a:r>
          </a:p>
          <a:p>
            <a:r>
              <a:rPr lang="fi-FI" dirty="0"/>
              <a:t>Voimalaitosten kokoluokka</a:t>
            </a:r>
          </a:p>
          <a:p>
            <a:pPr lvl="2"/>
            <a:r>
              <a:rPr lang="fi-FI" dirty="0"/>
              <a:t>Yksikköteho 6-10 MW</a:t>
            </a:r>
          </a:p>
          <a:p>
            <a:pPr lvl="2"/>
            <a:r>
              <a:rPr lang="fi-FI" dirty="0"/>
              <a:t>Napakorkeus 200 m</a:t>
            </a:r>
          </a:p>
          <a:p>
            <a:pPr lvl="2"/>
            <a:r>
              <a:rPr lang="fi-FI" dirty="0"/>
              <a:t>Kokonaiskorkeus 300 m</a:t>
            </a:r>
          </a:p>
          <a:p>
            <a:r>
              <a:rPr lang="fi-FI" dirty="0"/>
              <a:t>Voimaloiden etäisyys toisistaan</a:t>
            </a:r>
          </a:p>
          <a:p>
            <a:pPr lvl="2"/>
            <a:r>
              <a:rPr lang="fi-FI" dirty="0"/>
              <a:t>800 metriä päätuulensuuntaa vasten</a:t>
            </a:r>
          </a:p>
          <a:p>
            <a:pPr lvl="2"/>
            <a:r>
              <a:rPr lang="fi-FI" dirty="0"/>
              <a:t>1 200 metriä päätuulensuunnassa</a:t>
            </a:r>
          </a:p>
          <a:p>
            <a:r>
              <a:rPr lang="fi-FI" dirty="0"/>
              <a:t>Voimalaitosten määrä ja sijoittelu täsmentyy osana YVA- ja kaavaprosessia</a:t>
            </a:r>
          </a:p>
        </p:txBody>
      </p:sp>
      <p:pic>
        <p:nvPicPr>
          <p:cNvPr id="6" name="Picture 5" descr="Periaatteellinen poikkileikkauskuva tuulivoimalasta, jossa on esitetty sen kokonaiskorkeus, napakorkeus ja roottorin halkaisija.">
            <a:extLst>
              <a:ext uri="{FF2B5EF4-FFF2-40B4-BE49-F238E27FC236}">
                <a16:creationId xmlns:a16="http://schemas.microsoft.com/office/drawing/2014/main" id="{44EF9AFD-3B37-44B7-BE2C-CEA04F2CF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8" r="28120"/>
          <a:stretch/>
        </p:blipFill>
        <p:spPr bwMode="auto">
          <a:xfrm>
            <a:off x="7727354" y="1903292"/>
            <a:ext cx="4135398" cy="4809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29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118C-C0C7-4218-9B06-371AC15A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Pohjanmaan liittojen tuulivoimaselvitys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D47EC-5239-4D87-843D-92E6FF4A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3928160" cy="1676293"/>
          </a:xfrm>
        </p:spPr>
        <p:txBody>
          <a:bodyPr/>
          <a:lstStyle/>
          <a:p>
            <a:r>
              <a:rPr lang="fi-FI" dirty="0"/>
              <a:t>Hankealue on suositettu jatkosuunnitteluun Pohjanmaan liittojen tuoreessa tuulivoimaselvityksessä</a:t>
            </a:r>
          </a:p>
          <a:p>
            <a:r>
              <a:rPr lang="fi-FI" dirty="0"/>
              <a:t>Selvityksessä tunnistetut alueen erityispiirteet huomioidaan hankesuunnittelussa ja YVA:ssa</a:t>
            </a:r>
          </a:p>
          <a:p>
            <a:pPr lvl="2"/>
            <a:r>
              <a:rPr lang="fi-FI" dirty="0"/>
              <a:t>Esim. metsäpeurat, Natura-alueet, petolintujen pesät ja luonnonsuojelualueet</a:t>
            </a:r>
          </a:p>
          <a:p>
            <a:endParaRPr lang="fi-FI" dirty="0"/>
          </a:p>
        </p:txBody>
      </p:sp>
      <p:pic>
        <p:nvPicPr>
          <p:cNvPr id="7" name="Picture 6" descr="Diagram, map&#10;&#10;Description automatically generated">
            <a:extLst>
              <a:ext uri="{FF2B5EF4-FFF2-40B4-BE49-F238E27FC236}">
                <a16:creationId xmlns:a16="http://schemas.microsoft.com/office/drawing/2014/main" id="{4DEF50C8-7939-47EE-93BB-B53EA912F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78"/>
          <a:stretch/>
        </p:blipFill>
        <p:spPr>
          <a:xfrm>
            <a:off x="5091799" y="1722318"/>
            <a:ext cx="6895406" cy="4278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FA95E0A-1156-45F5-AB58-03CDF3BAC18C}"/>
              </a:ext>
            </a:extLst>
          </p:cNvPr>
          <p:cNvSpPr/>
          <p:nvPr/>
        </p:nvSpPr>
        <p:spPr>
          <a:xfrm rot="19411111">
            <a:off x="8624966" y="3182752"/>
            <a:ext cx="378775" cy="77897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15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alustava aikataulu</a:t>
            </a:r>
          </a:p>
        </p:txBody>
      </p:sp>
    </p:spTree>
    <p:extLst>
      <p:ext uri="{BB962C8B-B14F-4D97-AF65-F5344CB8AC3E}">
        <p14:creationId xmlns:p14="http://schemas.microsoft.com/office/powerpoint/2010/main" val="210838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FD07-EC1F-48D0-9C01-F5C0A0F7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Hankkeen alustava aikataulu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B635-80E1-4F22-8D22-E3572C66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2250" indent="0">
              <a:buNone/>
            </a:pPr>
            <a:r>
              <a:rPr lang="fi-FI" dirty="0"/>
              <a:t>14.12.2021	Kaavoitusaloitteen hyväksyminen Perhon teknisessä lautakunnassa</a:t>
            </a:r>
          </a:p>
          <a:p>
            <a:pPr marL="222250" indent="0">
              <a:buNone/>
            </a:pPr>
            <a:r>
              <a:rPr lang="fi-FI" dirty="0"/>
              <a:t>17.1.2022	Kaavoitusaloitteen hyväksyminen Perhon kunnanhallituksessa</a:t>
            </a:r>
          </a:p>
          <a:p>
            <a:pPr marL="222250" indent="0">
              <a:buNone/>
            </a:pPr>
            <a:r>
              <a:rPr lang="fi-FI" dirty="0"/>
              <a:t>27.1.2022	Keskustelutilaisuus lähialueiden asukkaille</a:t>
            </a:r>
          </a:p>
          <a:p>
            <a:pPr marL="222250" indent="0">
              <a:buNone/>
            </a:pPr>
            <a:r>
              <a:rPr lang="fi-FI" dirty="0"/>
              <a:t>1/2022:	Kaavoitusprosessin aloitus</a:t>
            </a:r>
            <a:br>
              <a:rPr lang="fi-FI" dirty="0"/>
            </a:br>
            <a:r>
              <a:rPr lang="fi-FI" dirty="0"/>
              <a:t>		YVA-prosessin aloitus</a:t>
            </a:r>
          </a:p>
          <a:p>
            <a:pPr marL="222250" indent="0">
              <a:buNone/>
            </a:pPr>
            <a:r>
              <a:rPr lang="fi-FI" dirty="0"/>
              <a:t>+1 vuosi:	Hankkeen valmistelu rakentamisvalmiuteen </a:t>
            </a:r>
            <a:br>
              <a:rPr lang="fi-FI" dirty="0"/>
            </a:br>
            <a:r>
              <a:rPr lang="fi-FI" dirty="0"/>
              <a:t>		Rakennuslupien 	hakeminen/saaminen (olettaen, että rakentamisen 		mahdollistava kaava on saanut lainvoiman)</a:t>
            </a:r>
          </a:p>
          <a:p>
            <a:pPr marL="222250" indent="0">
              <a:buNone/>
            </a:pPr>
            <a:r>
              <a:rPr lang="fi-FI" dirty="0"/>
              <a:t>+2 vuotta:	Rakentamisvaihe</a:t>
            </a:r>
          </a:p>
          <a:p>
            <a:pPr marL="222250" indent="0">
              <a:buNone/>
            </a:pPr>
            <a:r>
              <a:rPr lang="fi-FI" dirty="0"/>
              <a:t>+3 vuotta:	Sähköntuotanto alkaa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7C4D4-14AE-4D72-A9DE-94EBA0BE1F0E}"/>
              </a:ext>
            </a:extLst>
          </p:cNvPr>
          <p:cNvSpPr txBox="1"/>
          <p:nvPr/>
        </p:nvSpPr>
        <p:spPr>
          <a:xfrm>
            <a:off x="1348740" y="402336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i="1" dirty="0">
                <a:latin typeface="Century Gothic" panose="020B0502020202020204" pitchFamily="34" charset="0"/>
              </a:rPr>
              <a:t>kaavoituksen</a:t>
            </a:r>
            <a:br>
              <a:rPr lang="fi-FI" sz="1000" i="1" dirty="0">
                <a:latin typeface="Century Gothic" panose="020B0502020202020204" pitchFamily="34" charset="0"/>
              </a:rPr>
            </a:br>
            <a:r>
              <a:rPr lang="fi-FI" sz="1000" i="1" dirty="0">
                <a:latin typeface="Century Gothic" panose="020B0502020202020204" pitchFamily="34" charset="0"/>
              </a:rPr>
              <a:t>valmistumisesta</a:t>
            </a:r>
          </a:p>
        </p:txBody>
      </p:sp>
    </p:spTree>
    <p:extLst>
      <p:ext uri="{BB962C8B-B14F-4D97-AF65-F5344CB8AC3E}">
        <p14:creationId xmlns:p14="http://schemas.microsoft.com/office/powerpoint/2010/main" val="133756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733381"/>
            <a:ext cx="5191010" cy="664797"/>
          </a:xfrm>
        </p:spPr>
        <p:txBody>
          <a:bodyPr/>
          <a:lstStyle/>
          <a:p>
            <a:r>
              <a:rPr lang="fi-FI" dirty="0"/>
              <a:t>Hanke paikallisten </a:t>
            </a:r>
            <a:br>
              <a:rPr lang="fi-FI" dirty="0"/>
            </a:br>
            <a:r>
              <a:rPr lang="fi-FI" dirty="0"/>
              <a:t>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220646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0D22-B2DA-4513-AEA7-3758DD97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Työllisyys- ja talousvaikutukset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314B3-EA71-4A46-8292-3D0B4267B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6829741" cy="1676293"/>
          </a:xfrm>
        </p:spPr>
        <p:txBody>
          <a:bodyPr/>
          <a:lstStyle/>
          <a:p>
            <a:r>
              <a:rPr lang="fi-FI" dirty="0"/>
              <a:t>Pohjan Voima on sitoutunut käyttämään mahdollisimman laajasti paikallista työvoimaa ja urakoitsijoita</a:t>
            </a:r>
          </a:p>
          <a:p>
            <a:pPr lvl="1"/>
            <a:r>
              <a:rPr lang="fi-FI" dirty="0"/>
              <a:t>Suunnittelu ja selvitykset</a:t>
            </a:r>
          </a:p>
          <a:p>
            <a:pPr lvl="1"/>
            <a:r>
              <a:rPr lang="fi-FI" dirty="0"/>
              <a:t>Maanrakennustyöt ja sähköverkko</a:t>
            </a:r>
          </a:p>
          <a:p>
            <a:pPr lvl="1"/>
            <a:r>
              <a:rPr lang="fi-FI" dirty="0"/>
              <a:t>Voimaloiden käyttö ja kunnossapito</a:t>
            </a:r>
          </a:p>
          <a:p>
            <a:pPr lvl="1"/>
            <a:r>
              <a:rPr lang="fi-FI" dirty="0"/>
              <a:t>Majoitus-, ravintola- ja muut ulkopuoliset palvelut</a:t>
            </a:r>
          </a:p>
          <a:p>
            <a:r>
              <a:rPr lang="fi-FI" dirty="0"/>
              <a:t>Merkittävät kiinteistöverotulot</a:t>
            </a:r>
          </a:p>
          <a:p>
            <a:r>
              <a:rPr lang="fi-FI" dirty="0"/>
              <a:t>Maanvuokratulot maanomistajille</a:t>
            </a:r>
          </a:p>
          <a:p>
            <a:pPr lvl="1"/>
            <a:r>
              <a:rPr lang="fi-FI" dirty="0"/>
              <a:t>Voimalaitospaikat</a:t>
            </a:r>
          </a:p>
          <a:p>
            <a:pPr lvl="1"/>
            <a:r>
              <a:rPr lang="fi-FI" dirty="0"/>
              <a:t>Aluekorvaukset</a:t>
            </a:r>
          </a:p>
          <a:p>
            <a:r>
              <a:rPr lang="fi-FI" dirty="0"/>
              <a:t>Perhon kunta ei joudu investoimaan hankkeen infraan, eikä hanke saa valtion tukia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A91E3-7088-4960-AC77-E03D4055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720" y="1903293"/>
            <a:ext cx="3402961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6642-DEF8-462C-95F3-BAF114FD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Osallistaminen ja viestintä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F56F8-5277-4322-B45E-A45A2617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227886" cy="1676293"/>
          </a:xfrm>
        </p:spPr>
        <p:txBody>
          <a:bodyPr/>
          <a:lstStyle/>
          <a:p>
            <a:r>
              <a:rPr lang="fi-FI" dirty="0"/>
              <a:t>Pohjan Voima on kotimainen, kasvollinen ja pitkäjänteinen toimija. Haluamme varmistaa, että hankkeidemme lähialueiden ihmisiä kuunnellaan mahdollisimman laajasti</a:t>
            </a:r>
          </a:p>
          <a:p>
            <a:r>
              <a:rPr lang="fi-FI" dirty="0"/>
              <a:t>Viestimme koko hankkeen ajan aktiivisesti – ensimmäinen tilaisuus paikallisille asukkaille jo kaavoituksen käynnistyessä</a:t>
            </a:r>
          </a:p>
          <a:p>
            <a:r>
              <a:rPr lang="fi-FI" dirty="0"/>
              <a:t>Osallistamisen ja viestinnän keskeiset työkalut</a:t>
            </a:r>
          </a:p>
          <a:p>
            <a:pPr lvl="1"/>
            <a:r>
              <a:rPr lang="fi-FI" dirty="0"/>
              <a:t>Tiedottaminen ja </a:t>
            </a:r>
            <a:r>
              <a:rPr lang="fi-FI" dirty="0">
                <a:hlinkClick r:id="rId2"/>
              </a:rPr>
              <a:t>www.ahvenlammentuuli.fi</a:t>
            </a:r>
            <a:r>
              <a:rPr lang="fi-FI" dirty="0"/>
              <a:t> –verkkosivut</a:t>
            </a:r>
          </a:p>
          <a:p>
            <a:pPr lvl="1"/>
            <a:r>
              <a:rPr lang="fi-FI" dirty="0"/>
              <a:t>Yleisötilaisuudet hankkeen tärkeimmissä vaiheissa</a:t>
            </a:r>
          </a:p>
          <a:p>
            <a:pPr lvl="1"/>
            <a:r>
              <a:rPr lang="fi-FI" dirty="0"/>
              <a:t>Pohjan Voiman avainhenkilöt edustavat hanketta itse</a:t>
            </a:r>
          </a:p>
          <a:p>
            <a:pPr lvl="1"/>
            <a:r>
              <a:rPr lang="fi-FI" dirty="0"/>
              <a:t>YVA- ja kaavoitusprosessin määrämuotoinen osallistaminen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5A5C-EE56-4A94-B28B-864AF58EB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921" y="1903292"/>
            <a:ext cx="3064566" cy="40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85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922-922D-4666-A4AA-BECE49AD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Maisema- ja ympäristövaikutukset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2E8-CF4B-4DD7-AEDD-B96C6FC3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9" y="1903293"/>
            <a:ext cx="7008811" cy="1676293"/>
          </a:xfrm>
        </p:spPr>
        <p:txBody>
          <a:bodyPr/>
          <a:lstStyle/>
          <a:p>
            <a:r>
              <a:rPr lang="fi-FI" dirty="0"/>
              <a:t>Maltillisen kokoisen tuulipuiston sovittaminen paikalliseen maisemaan on hieman helpompaa kuin suuremman hankkeen</a:t>
            </a:r>
          </a:p>
          <a:p>
            <a:r>
              <a:rPr lang="fi-FI" dirty="0"/>
              <a:t>Vaikutukset paikallisiin asukkaisiin, ympäristöön ja maisemaan selvitetään osana YVA-prosessia</a:t>
            </a:r>
          </a:p>
          <a:p>
            <a:r>
              <a:rPr lang="fi-FI" dirty="0"/>
              <a:t>Alue on tunnistettu tuulivoimalle soveltuvaksi Pohjanmaan liittojen selvityksessä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9150C-AC56-4EF2-BCAC-DC227985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075" y="1906176"/>
            <a:ext cx="3122247" cy="407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Puhujan esittely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3239-221D-4DB8-B5B2-78467F5CE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19" y="1903293"/>
            <a:ext cx="6976943" cy="1676293"/>
          </a:xfrm>
        </p:spPr>
        <p:txBody>
          <a:bodyPr/>
          <a:lstStyle/>
          <a:p>
            <a:pPr marL="222250" indent="0">
              <a:lnSpc>
                <a:spcPct val="100000"/>
              </a:lnSpc>
              <a:buNone/>
            </a:pPr>
            <a:r>
              <a:rPr lang="fi-FI" sz="2200" b="1" dirty="0"/>
              <a:t>Tomi Mäkipelto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600" dirty="0"/>
              <a:t>Pohjan Voima Oy:n perustaja ja toimitusjohtaja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Tomi on toiminut aiemmin energiatehokkuusyhtiö </a:t>
            </a:r>
            <a:r>
              <a:rPr lang="fi-FI" sz="1400" dirty="0" err="1"/>
              <a:t>LeaseGreenin</a:t>
            </a:r>
            <a:r>
              <a:rPr lang="fi-FI" sz="1400" dirty="0"/>
              <a:t> toimitusjohtajana, YIT:n energia- ja ympäristöliiketoiminnoista vastaavana johtajana ja EPV Energian kehitysjohtajana. 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EPV Energialla Tomi toimi myös konsernin maatuulivoimayhtiöiden EPV Tuulivoiman ja </a:t>
            </a:r>
            <a:r>
              <a:rPr lang="fi-FI" sz="1400" dirty="0" err="1"/>
              <a:t>Rajakiirin</a:t>
            </a:r>
            <a:r>
              <a:rPr lang="fi-FI" sz="1400" dirty="0"/>
              <a:t> toimitusjohtajana, vastaten kahdestatoista suuresta tuulivoimahankkeesta.</a:t>
            </a:r>
          </a:p>
          <a:p>
            <a:pPr marL="222250" indent="0">
              <a:lnSpc>
                <a:spcPct val="100000"/>
              </a:lnSpc>
              <a:buNone/>
            </a:pPr>
            <a:r>
              <a:rPr lang="fi-FI" sz="1400" dirty="0"/>
              <a:t>Seinäjoelta kotoisin oleva Tomi on koulutukseltaan diplomi-insinööri ja kauppatieteiden tohtori.</a:t>
            </a:r>
          </a:p>
        </p:txBody>
      </p:sp>
      <p:pic>
        <p:nvPicPr>
          <p:cNvPr id="7" name="Picture 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7395D123-24B5-4B3B-BBB1-7B575A88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38" y="1903293"/>
            <a:ext cx="2887781" cy="28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C9195D8-2112-495C-AFF5-78617951F8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1310" y="1252606"/>
            <a:ext cx="3989778" cy="1074392"/>
          </a:xfrm>
        </p:spPr>
        <p:txBody>
          <a:bodyPr/>
          <a:lstStyle/>
          <a:p>
            <a:r>
              <a:rPr lang="fi-FI" sz="2800" dirty="0"/>
              <a:t>Tehtävämme on rakentaa kotimaista, edullista ja uusiutuvaa energiaa ihmistä ja luontoa kunnioittaen.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33654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0D4D5-BA31-024C-A1DB-D6FBF0F7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74D80-F65F-074D-9F0E-F63DDE4B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Pohjan Voima lyhyesti</a:t>
            </a:r>
          </a:p>
          <a:p>
            <a:r>
              <a:rPr lang="fi-FI" dirty="0"/>
              <a:t>Hankkeen esittely</a:t>
            </a:r>
          </a:p>
          <a:p>
            <a:r>
              <a:rPr lang="fi-FI" dirty="0"/>
              <a:t>Hankkeen alustava aikataulu</a:t>
            </a:r>
          </a:p>
          <a:p>
            <a:r>
              <a:rPr lang="fi-FI" dirty="0"/>
              <a:t>Hanke paikallisten asukkaiden näkökulmasta</a:t>
            </a:r>
          </a:p>
        </p:txBody>
      </p:sp>
    </p:spTree>
    <p:extLst>
      <p:ext uri="{BB962C8B-B14F-4D97-AF65-F5344CB8AC3E}">
        <p14:creationId xmlns:p14="http://schemas.microsoft.com/office/powerpoint/2010/main" val="4665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 dirty="0"/>
              <a:t>Pohjan Voima lyhyesti</a:t>
            </a:r>
          </a:p>
        </p:txBody>
      </p:sp>
    </p:spTree>
    <p:extLst>
      <p:ext uri="{BB962C8B-B14F-4D97-AF65-F5344CB8AC3E}">
        <p14:creationId xmlns:p14="http://schemas.microsoft.com/office/powerpoint/2010/main" val="349541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484B-D50B-4A35-8F09-73913272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849439"/>
            <a:ext cx="4557893" cy="664797"/>
          </a:xfrm>
        </p:spPr>
        <p:txBody>
          <a:bodyPr/>
          <a:lstStyle/>
          <a:p>
            <a:r>
              <a:rPr lang="fi-FI" dirty="0"/>
              <a:t>Uusiutuvaa suomalaista energiaa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6923E-10C6-4B8A-8874-7D326CDB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040" y="1831105"/>
            <a:ext cx="4786491" cy="1676293"/>
          </a:xfrm>
        </p:spPr>
        <p:txBody>
          <a:bodyPr/>
          <a:lstStyle/>
          <a:p>
            <a:pPr marL="222250" indent="0">
              <a:buNone/>
            </a:pPr>
            <a:r>
              <a:rPr lang="fi-FI" b="1" i="1" dirty="0"/>
              <a:t>Pohjan Voiman tehtävä on rakentaa kotimaista, kohtuuhintaista ja uusiutuvaa energiantuotantoa.</a:t>
            </a:r>
          </a:p>
          <a:p>
            <a:pPr marL="222250" indent="0">
              <a:buNone/>
            </a:pPr>
            <a:r>
              <a:rPr lang="fi-FI" b="1" i="1" dirty="0"/>
              <a:t>Toimintamme painopiste on uusien tuulivoima- ja teollisen mittakaavan aurinkosähköhankkeiden suunnittelussa ja toteutuksessa. </a:t>
            </a:r>
          </a:p>
          <a:p>
            <a:pPr marL="222250" indent="0">
              <a:buNone/>
            </a:pPr>
            <a:r>
              <a:rPr lang="fi-FI" b="1" i="1" dirty="0"/>
              <a:t>Samalla seuraamme muista uusiutuvista energiamuodoista avautuvia mahdollisuuksia.</a:t>
            </a:r>
          </a:p>
          <a:p>
            <a:pPr marL="222250" indent="0">
              <a:buNone/>
            </a:pPr>
            <a:r>
              <a:rPr lang="fi-FI" b="1" i="1" dirty="0"/>
              <a:t>Pohjan Voiman omistavat yhtiön perustajat ja vakuutusyhtiö LähiTapiola.</a:t>
            </a:r>
          </a:p>
        </p:txBody>
      </p:sp>
    </p:spTree>
    <p:extLst>
      <p:ext uri="{BB962C8B-B14F-4D97-AF65-F5344CB8AC3E}">
        <p14:creationId xmlns:p14="http://schemas.microsoft.com/office/powerpoint/2010/main" val="2745660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210-EA8B-4D98-A39E-F7DFC80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Pohjan Voiman avainhenkilöt ja kumppanit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BE76F6-30A6-488D-B636-52395C4967FB}"/>
              </a:ext>
            </a:extLst>
          </p:cNvPr>
          <p:cNvSpPr/>
          <p:nvPr/>
        </p:nvSpPr>
        <p:spPr>
          <a:xfrm>
            <a:off x="1163638" y="1617542"/>
            <a:ext cx="2006282" cy="32524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Avainhenkilöt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601D7-701C-4BF8-85E2-6B9721673DF7}"/>
              </a:ext>
            </a:extLst>
          </p:cNvPr>
          <p:cNvSpPr/>
          <p:nvPr/>
        </p:nvSpPr>
        <p:spPr>
          <a:xfrm>
            <a:off x="1163638" y="5002066"/>
            <a:ext cx="2006282" cy="92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latin typeface="Century Gothic" panose="020B0502020202020204" pitchFamily="34" charset="0"/>
              </a:rPr>
              <a:t>Kumppanit</a:t>
            </a:r>
          </a:p>
        </p:txBody>
      </p:sp>
      <p:pic>
        <p:nvPicPr>
          <p:cNvPr id="13" name="Picture 1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978C0B8-3B7E-4DDB-AD84-CA84CDAAD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64" y="1617542"/>
            <a:ext cx="1027110" cy="1027110"/>
          </a:xfrm>
          <a:prstGeom prst="rect">
            <a:avLst/>
          </a:prstGeom>
        </p:spPr>
      </p:pic>
      <p:pic>
        <p:nvPicPr>
          <p:cNvPr id="14" name="Picture 1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F985412-A893-4C6B-BC37-38AB35C7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64" y="2722668"/>
            <a:ext cx="1027111" cy="1027111"/>
          </a:xfrm>
          <a:prstGeom prst="rect">
            <a:avLst/>
          </a:prstGeom>
        </p:spPr>
      </p:pic>
      <p:pic>
        <p:nvPicPr>
          <p:cNvPr id="1026" name="Picture 2" descr="Terho Puustinen - Business writer, founder &amp;amp; CEO - Pure Media Company |  LinkedIn">
            <a:extLst>
              <a:ext uri="{FF2B5EF4-FFF2-40B4-BE49-F238E27FC236}">
                <a16:creationId xmlns:a16="http://schemas.microsoft.com/office/drawing/2014/main" id="{BD1EE12E-F95E-473F-8881-61D1F4889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5" y="3842865"/>
            <a:ext cx="1027110" cy="102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8435888-DA8D-4EDE-AEC0-387EECDB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4" y="1617543"/>
            <a:ext cx="2794319" cy="1027110"/>
          </a:xfrm>
        </p:spPr>
        <p:txBody>
          <a:bodyPr/>
          <a:lstStyle/>
          <a:p>
            <a:pPr marL="22225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 dirty="0"/>
              <a:t>Tomi Mäkipelto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Kaavoitus ja </a:t>
            </a:r>
            <a:r>
              <a:rPr lang="fi-FI" sz="1400" dirty="0" err="1"/>
              <a:t>luvitus</a:t>
            </a:r>
            <a:endParaRPr lang="fi-FI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Maanomistajayhteydet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Suunnittelun johtaminen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EB042C-3231-4DCF-B4CA-0D9CD78AE451}"/>
              </a:ext>
            </a:extLst>
          </p:cNvPr>
          <p:cNvSpPr txBox="1">
            <a:spLocks/>
          </p:cNvSpPr>
          <p:nvPr/>
        </p:nvSpPr>
        <p:spPr>
          <a:xfrm>
            <a:off x="4333873" y="2737739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Juho Rönni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Hankealueiden analysointi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Talous ja rahoitus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Sopimusasiat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2C96AB3-93E4-45DA-AA89-C4CACC3B8C4D}"/>
              </a:ext>
            </a:extLst>
          </p:cNvPr>
          <p:cNvSpPr txBox="1">
            <a:spLocks/>
          </p:cNvSpPr>
          <p:nvPr/>
        </p:nvSpPr>
        <p:spPr>
          <a:xfrm>
            <a:off x="4333875" y="3842864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Terho Puustinen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Viestintä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Yhteiskuntasuhteet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29A6F11-FD44-48FB-A146-CA850F122DC9}"/>
              </a:ext>
            </a:extLst>
          </p:cNvPr>
          <p:cNvSpPr txBox="1">
            <a:spLocks/>
          </p:cNvSpPr>
          <p:nvPr/>
        </p:nvSpPr>
        <p:spPr>
          <a:xfrm>
            <a:off x="3169920" y="5017136"/>
            <a:ext cx="8555355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Sähköverkkoliityntä:	Kaavoitus, YVA ja suunnittelu:	Sopimukset:</a:t>
            </a:r>
          </a:p>
        </p:txBody>
      </p:sp>
      <p:pic>
        <p:nvPicPr>
          <p:cNvPr id="20" name="Picture 19" descr="Logo&#10;&#10;Description automatically generated with medium confidence">
            <a:extLst>
              <a:ext uri="{FF2B5EF4-FFF2-40B4-BE49-F238E27FC236}">
                <a16:creationId xmlns:a16="http://schemas.microsoft.com/office/drawing/2014/main" id="{2010E0D1-AE80-41D3-AAD5-80E79B3F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099" y="5494690"/>
            <a:ext cx="1621105" cy="25031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3C1E34DA-8110-4878-A0F3-9553E74D9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6397" y="5291751"/>
            <a:ext cx="1168288" cy="656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94590E-F7CA-4231-80E4-E77FB1BFF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5035" y="1617543"/>
            <a:ext cx="1034203" cy="1060923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B26E928-9C16-489E-AE9A-4AFC57865E87}"/>
              </a:ext>
            </a:extLst>
          </p:cNvPr>
          <p:cNvSpPr txBox="1">
            <a:spLocks/>
          </p:cNvSpPr>
          <p:nvPr/>
        </p:nvSpPr>
        <p:spPr>
          <a:xfrm>
            <a:off x="8299238" y="1617542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Tommi Hietala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Sähköverkko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C7C9A-B6DE-4A25-AA05-C9BFABBFCE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173"/>
          <a:stretch/>
        </p:blipFill>
        <p:spPr>
          <a:xfrm>
            <a:off x="7274030" y="2737739"/>
            <a:ext cx="1025208" cy="1027110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700C589-4100-4AD5-AC18-00AF5281368C}"/>
              </a:ext>
            </a:extLst>
          </p:cNvPr>
          <p:cNvSpPr txBox="1">
            <a:spLocks/>
          </p:cNvSpPr>
          <p:nvPr/>
        </p:nvSpPr>
        <p:spPr>
          <a:xfrm>
            <a:off x="8301671" y="2740565"/>
            <a:ext cx="2794319" cy="10271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46088" indent="-223838" algn="l" defTabSz="914400" rtl="0" eaLnBrk="1" latinLnBrk="0" hangingPunct="1">
              <a:lnSpc>
                <a:spcPts val="22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22300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57238" indent="-134938" algn="l" defTabSz="914400" rtl="0" eaLnBrk="1" latinLnBrk="0" hangingPunct="1">
              <a:lnSpc>
                <a:spcPts val="1800"/>
              </a:lnSpc>
              <a:spcBef>
                <a:spcPts val="500"/>
              </a:spcBef>
              <a:buClr>
                <a:schemeClr val="accent2"/>
              </a:buClr>
              <a:buFont typeface="Normaali järjestelmäfontti"/>
              <a:buChar char="‑"/>
              <a:tabLst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93763" indent="-136525" algn="l" defTabSz="914400" rtl="0" eaLnBrk="1" latinLnBrk="0" hangingPunct="1">
              <a:lnSpc>
                <a:spcPts val="16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69975" indent="-176213" algn="l" defTabSz="914400" rtl="0" eaLnBrk="1" latinLnBrk="0" hangingPunct="1">
              <a:lnSpc>
                <a:spcPts val="14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fi-FI" sz="1600" b="1" dirty="0"/>
              <a:t>Matti Kautto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Kaavoituksen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YVA:n ohjaus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Toimii konsulttina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i-FI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7D9D8CC-91CE-42F2-A9DB-B8F198B2B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5722" y="4944673"/>
            <a:ext cx="1168288" cy="116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A24D-35ED-44CC-B218-0B8A2972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Olemme mukana hankkeen elinkaaren kaikissa vaiheissa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98DA5-7F28-4845-96B4-6D6E904F6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5" t="6103" r="36176" b="3276"/>
          <a:stretch/>
        </p:blipFill>
        <p:spPr>
          <a:xfrm>
            <a:off x="4908550" y="1730859"/>
            <a:ext cx="2374900" cy="417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070E1-01BE-41E4-BA0D-C35AA240B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3" t="6103" r="62177" b="3276"/>
          <a:stretch/>
        </p:blipFill>
        <p:spPr>
          <a:xfrm>
            <a:off x="1163637" y="1730859"/>
            <a:ext cx="2374900" cy="417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9045D9-F266-458D-B93E-79B696BC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25" t="6103" r="10657" b="3276"/>
          <a:stretch/>
        </p:blipFill>
        <p:spPr>
          <a:xfrm>
            <a:off x="8559800" y="1712793"/>
            <a:ext cx="2280920" cy="4175760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18639AB-A013-4CDE-93E6-51DC3FB27815}"/>
              </a:ext>
            </a:extLst>
          </p:cNvPr>
          <p:cNvSpPr/>
          <p:nvPr/>
        </p:nvSpPr>
        <p:spPr>
          <a:xfrm rot="5400000">
            <a:off x="301307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4D0FE92-03CF-4CF3-9671-A33EC99185DF}"/>
              </a:ext>
            </a:extLst>
          </p:cNvPr>
          <p:cNvSpPr/>
          <p:nvPr/>
        </p:nvSpPr>
        <p:spPr>
          <a:xfrm rot="5400000">
            <a:off x="6664326" y="3563469"/>
            <a:ext cx="2514598" cy="51054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73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F175D96-4BD7-B849-9860-FE95C88D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80" y="2899580"/>
            <a:ext cx="5191010" cy="332399"/>
          </a:xfrm>
        </p:spPr>
        <p:txBody>
          <a:bodyPr/>
          <a:lstStyle/>
          <a:p>
            <a:r>
              <a:rPr lang="fi-FI"/>
              <a:t>Hankkeen </a:t>
            </a:r>
            <a:r>
              <a:rPr lang="fi-FI" dirty="0"/>
              <a:t>esittely</a:t>
            </a:r>
          </a:p>
        </p:txBody>
      </p:sp>
    </p:spTree>
    <p:extLst>
      <p:ext uri="{BB962C8B-B14F-4D97-AF65-F5344CB8AC3E}">
        <p14:creationId xmlns:p14="http://schemas.microsoft.com/office/powerpoint/2010/main" val="342690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6299-46F7-4C57-9C4C-CF3758164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Pohjan Voiman hanke-ehdotuksen lähtökohdat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07BE2-4847-4604-A7D6-6E25FC86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i-FI" b="1" dirty="0"/>
              <a:t>Perhon kunnan tuulivoimakaavoituksen periaatteiden mukainen hanke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Merkittävät kiinteistöverotulot Perhoon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Merkittävät maanvuokratulot maanomistajille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Sähkönsiirron kannalta toteuttamiskelpoinen hanke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Pohjanmaan liittojen tuulivoimaselvityksessä jatkosuunnitteluun tunnistettu alue</a:t>
            </a:r>
          </a:p>
          <a:p>
            <a:pPr>
              <a:lnSpc>
                <a:spcPct val="150000"/>
              </a:lnSpc>
            </a:pPr>
            <a:r>
              <a:rPr lang="fi-FI" b="1" dirty="0"/>
              <a:t>Kasvollinen, paikallinen ja osallistava toimintatapa</a:t>
            </a:r>
          </a:p>
        </p:txBody>
      </p:sp>
    </p:spTree>
    <p:extLst>
      <p:ext uri="{BB962C8B-B14F-4D97-AF65-F5344CB8AC3E}">
        <p14:creationId xmlns:p14="http://schemas.microsoft.com/office/powerpoint/2010/main" val="233087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ohjan Voima">
      <a:dk1>
        <a:srgbClr val="000000"/>
      </a:dk1>
      <a:lt1>
        <a:srgbClr val="FFFFFF"/>
      </a:lt1>
      <a:dk2>
        <a:srgbClr val="0F5569"/>
      </a:dk2>
      <a:lt2>
        <a:srgbClr val="E7F2F8"/>
      </a:lt2>
      <a:accent1>
        <a:srgbClr val="A19582"/>
      </a:accent1>
      <a:accent2>
        <a:srgbClr val="5DA8CF"/>
      </a:accent2>
      <a:accent3>
        <a:srgbClr val="0F5569"/>
      </a:accent3>
      <a:accent4>
        <a:srgbClr val="D0CAC0"/>
      </a:accent4>
      <a:accent5>
        <a:srgbClr val="AED3E7"/>
      </a:accent5>
      <a:accent6>
        <a:srgbClr val="8B9DAB"/>
      </a:accent6>
      <a:hlink>
        <a:srgbClr val="0F5569"/>
      </a:hlink>
      <a:folHlink>
        <a:srgbClr val="0F55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7ed01d-797e-4749-8cb7-fdb80d988830">
      <UserInfo>
        <DisplayName>Tomi Mäkipelto</DisplayName>
        <AccountId>12</AccountId>
        <AccountType/>
      </UserInfo>
    </SharedWithUsers>
    <TaxCatchAll xmlns="cc7ed01d-797e-4749-8cb7-fdb80d988830" xsi:nil="true"/>
    <lcf76f155ced4ddcb4097134ff3c332f xmlns="fb4ae2a9-081d-487d-89a5-469329aebc7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386B582D96B834EB00B321985175DA1" ma:contentTypeVersion="16" ma:contentTypeDescription="Luo uusi asiakirja." ma:contentTypeScope="" ma:versionID="e7bd0fe752d32db04e303bd06adf9f02">
  <xsd:schema xmlns:xsd="http://www.w3.org/2001/XMLSchema" xmlns:xs="http://www.w3.org/2001/XMLSchema" xmlns:p="http://schemas.microsoft.com/office/2006/metadata/properties" xmlns:ns2="fb4ae2a9-081d-487d-89a5-469329aebc77" xmlns:ns3="cc7ed01d-797e-4749-8cb7-fdb80d988830" targetNamespace="http://schemas.microsoft.com/office/2006/metadata/properties" ma:root="true" ma:fieldsID="bdf09d7b92c60156b065eb7ac08fe637" ns2:_="" ns3:_="">
    <xsd:import namespace="fb4ae2a9-081d-487d-89a5-469329aebc77"/>
    <xsd:import namespace="cc7ed01d-797e-4749-8cb7-fdb80d988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ae2a9-081d-487d-89a5-469329aeb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51d30-6347-4e55-bf43-92921465d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ed01d-797e-4749-8cb7-fdb80d988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e450f9-a1e4-46f2-8354-4c59061bd8e3}" ma:internalName="TaxCatchAll" ma:showField="CatchAllData" ma:web="cc7ed01d-797e-4749-8cb7-fdb80d988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CBAC40-D42E-4D20-873B-0337505692B7}">
  <ds:schemaRefs>
    <ds:schemaRef ds:uri="cc7ed01d-797e-4749-8cb7-fdb80d988830"/>
    <ds:schemaRef ds:uri="fb4ae2a9-081d-487d-89a5-469329ae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94144F-A370-4514-81C7-8AA35EF38D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ae2a9-081d-487d-89a5-469329aebc77"/>
    <ds:schemaRef ds:uri="cc7ed01d-797e-4749-8cb7-fdb80d988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196FF-E1E9-49D7-8A3D-7F9E599483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600</Words>
  <Application>Microsoft Office PowerPoint</Application>
  <PresentationFormat>Laajakuva</PresentationFormat>
  <Paragraphs>112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Normaali järjestelmäfontti</vt:lpstr>
      <vt:lpstr>Wingdings</vt:lpstr>
      <vt:lpstr>Office-teema</vt:lpstr>
      <vt:lpstr>PowerPoint-esitys</vt:lpstr>
      <vt:lpstr>Puhujan esittely</vt:lpstr>
      <vt:lpstr>Sisältö</vt:lpstr>
      <vt:lpstr>Pohjan Voima lyhyesti</vt:lpstr>
      <vt:lpstr>Uusiutuvaa suomalaista energiaa</vt:lpstr>
      <vt:lpstr>Pohjan Voiman avainhenkilöt ja kumppanit</vt:lpstr>
      <vt:lpstr>Olemme mukana hankkeen elinkaaren kaikissa vaiheissa</vt:lpstr>
      <vt:lpstr>Hankkeen esittely</vt:lpstr>
      <vt:lpstr>Pohjan Voiman hanke-ehdotuksen lähtökohdat</vt:lpstr>
      <vt:lpstr>Hankkeen sijainti</vt:lpstr>
      <vt:lpstr>Alustava hankealue</vt:lpstr>
      <vt:lpstr>Hankkeen alustava mittakaava</vt:lpstr>
      <vt:lpstr>Pohjanmaan liittojen tuulivoimaselvitys</vt:lpstr>
      <vt:lpstr>Hankkeen alustava aikataulu</vt:lpstr>
      <vt:lpstr>Hankkeen alustava aikataulu</vt:lpstr>
      <vt:lpstr>Hanke paikallisten  asukkaiden näkökulmasta</vt:lpstr>
      <vt:lpstr>Työllisyys- ja talousvaikutukset</vt:lpstr>
      <vt:lpstr>Osallistaminen ja viestintä</vt:lpstr>
      <vt:lpstr>Maisema- ja ympäristövaikutukset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Jussi Salakka</dc:creator>
  <cp:lastModifiedBy>Sami Merelä</cp:lastModifiedBy>
  <cp:revision>11</cp:revision>
  <cp:lastPrinted>2021-05-28T07:58:25Z</cp:lastPrinted>
  <dcterms:created xsi:type="dcterms:W3CDTF">2021-03-04T12:56:52Z</dcterms:created>
  <dcterms:modified xsi:type="dcterms:W3CDTF">2022-11-28T12:31:56Z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0x0101005386B582D96B834EB00B321985175DA1</vt:lpwstr>
  </property>
</Properties>
</file>